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swald Medium"/>
      <p:regular r:id="rId23"/>
      <p:bold r:id="rId24"/>
    </p:embeddedFont>
    <p:embeddedFont>
      <p:font typeface="Oswald Light"/>
      <p:regular r:id="rId25"/>
      <p:bold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Medium-bold.fntdata"/><Relationship Id="rId23" Type="http://schemas.openxmlformats.org/officeDocument/2006/relationships/font" Target="fonts/Oswal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Light-bold.fntdata"/><Relationship Id="rId25" Type="http://schemas.openxmlformats.org/officeDocument/2006/relationships/font" Target="fonts/OswaldLight-regular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e39ceca0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e39ceca0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e39ceca0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e39ceca0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4 osoby w projekcie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Nigdy nie pracowały w żadnej z technologii z wymagań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w 20 godzin</a:t>
            </a:r>
            <a:br>
              <a:rPr lang="pl"/>
            </a:br>
            <a:r>
              <a:rPr lang="pl"/>
              <a:t>około 150k linii kodu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/>
              <a:t>całkowity koszt korzystania z narzędzia (konsumpcja) 28$ - GitHub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e3558bb0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e3558bb0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3558bb0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3558bb0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e3558bb0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e3558bb0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e39ceca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e39ceca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e39ceca0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e39ceca0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8bd53e78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8bd53e78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e39ceca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e39ceca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e39ceca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e39ceca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e3558bb0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e3558bb0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e3558bb0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e3558bb0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e39ceca0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e39ceca0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39ceca0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39ceca0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e39ceca0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e39ceca0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e39ceca0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e39ceca0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t.gov.pl/obszary-tematyczne/podmioty-gospodarcze-wyniki-finansowe/zmiany-strukturalne-grup-podmiotow/" TargetMode="External"/><Relationship Id="rId4" Type="http://schemas.openxmlformats.org/officeDocument/2006/relationships/hyperlink" Target="https://stat.gov.pl/obszary-tematyczne/podmioty-gospodarcze-wyniki-finansowe/zmiany-strukturalne-grup-podmiotow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www.hacknation.janchlebek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bloger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250" y="2891225"/>
            <a:ext cx="1869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flirciarski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900" y="3866475"/>
            <a:ext cx="1277024" cy="12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6775" y="2734950"/>
            <a:ext cx="6858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E2E4EB"/>
                </a:solidFill>
                <a:latin typeface="Oswald Light"/>
                <a:ea typeface="Oswald Light"/>
                <a:cs typeface="Oswald Light"/>
                <a:sym typeface="Oswald Light"/>
              </a:rPr>
              <a:t>&gt; --users [“Jan Chlebek”, “Marta Chlebek”, “Patryk Hubicki”]</a:t>
            </a:r>
            <a:endParaRPr sz="1300">
              <a:solidFill>
                <a:srgbClr val="E2E4EB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 title="bloger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250" y="2891225"/>
            <a:ext cx="1869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flirciarski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900" y="3866475"/>
            <a:ext cx="1277024" cy="12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46775" y="2734950"/>
            <a:ext cx="6858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>
                <a:solidFill>
                  <a:srgbClr val="E2E4EB"/>
                </a:solidFill>
                <a:latin typeface="Oswald Light"/>
                <a:ea typeface="Oswald Light"/>
                <a:cs typeface="Oswald Light"/>
                <a:sym typeface="Oswald Light"/>
              </a:rPr>
              <a:t>&gt; --users [“Jan Chlebek”, “Marta Chlebek”, “Patryk Hubicki”] </a:t>
            </a:r>
            <a:r>
              <a:rPr lang="pl" sz="1300">
                <a:solidFill>
                  <a:srgbClr val="B3392E"/>
                </a:solidFill>
                <a:latin typeface="Oswald Light"/>
                <a:ea typeface="Oswald Light"/>
                <a:cs typeface="Oswald Light"/>
                <a:sym typeface="Oswald Light"/>
              </a:rPr>
              <a:t>--the_end “questions?”</a:t>
            </a:r>
            <a:endParaRPr sz="1300">
              <a:solidFill>
                <a:srgbClr val="B3392E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ctrTitle"/>
          </p:nvPr>
        </p:nvSpPr>
        <p:spPr>
          <a:xfrm>
            <a:off x="311708" y="7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Indeks Branż</a:t>
            </a:r>
            <a:endParaRPr/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HackNation 2025</a:t>
            </a:r>
            <a:endParaRPr/>
          </a:p>
        </p:txBody>
      </p:sp>
      <p:pic>
        <p:nvPicPr>
          <p:cNvPr id="154" name="Google Shape;154;p23" title="bloger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250" y="2891225"/>
            <a:ext cx="1924900" cy="1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 title="flirciarski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77275"/>
            <a:ext cx="1752800" cy="17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311700" y="3396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Chlebki&amp;Friend</a:t>
            </a:r>
            <a:endParaRPr sz="2100">
              <a:solidFill>
                <a:srgbClr val="843C2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Wykorzystane dane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Upadłości (krz_pkd.csv)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Wskaźniki Finansowe (wsk_fin.csv)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Kwartalna informacja o podmiotach gospodarki narodowej w rejestrze REGON na rok 2025-2015 (</a:t>
            </a:r>
            <a:r>
              <a:rPr lang="pl" u="sng">
                <a:solidFill>
                  <a:schemeClr val="hlink"/>
                </a:solidFill>
                <a:hlinkClick r:id="rId3"/>
              </a:rPr>
              <a:t>https://stat.gov.pl/obszary-tematyczne/podmioty-gospodarcze-wyniki-finansowe/zmiany-strukturalne-grup-podmiotow/</a:t>
            </a:r>
            <a:r>
              <a:rPr lang="pl"/>
              <a:t>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Przewidywana liczba pracujących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vs działalności gospodarczych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ile jest nowych firm w roku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/>
              <a:t>Miesięczna informacja o podmiotach gospodarki narodowej w rejestrze REGON styczeń 2025-2018 (</a:t>
            </a:r>
            <a:r>
              <a:rPr lang="pl" u="sng">
                <a:solidFill>
                  <a:schemeClr val="hlink"/>
                </a:solidFill>
                <a:hlinkClick r:id="rId4"/>
              </a:rPr>
              <a:t>https://stat.gov.pl/obszary-tematyczne/podmioty-gospodarcze-wyniki-finansowe/zmiany-strukturalne-grup-podmiotow/</a:t>
            </a:r>
            <a:r>
              <a:rPr lang="pl"/>
              <a:t>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zarejestrowanych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zamkniętych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/>
              <a:t>liczba firm z zawieszoną działalnością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ETL Proces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Ekstrakcja</a:t>
            </a:r>
            <a:r>
              <a:rPr lang="pl"/>
              <a:t> - odczytuje dane z plików CSV i Excel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Transformacja</a:t>
            </a:r>
            <a:r>
              <a:rPr lang="pl"/>
              <a:t> - mapowanie kodów PKD z 2007 do 2025, normalizacja i standaryzacja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Ładowanie</a:t>
            </a:r>
            <a:r>
              <a:rPr lang="pl"/>
              <a:t> - Tworzenie tabel w schemacie gwiazdy z faktem (kpi) i wymiarów (definicje wskaźników i hierarchii PKD - PKD, granulacja PKD)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Walidacja</a:t>
            </a:r>
            <a:r>
              <a:rPr lang="pl"/>
              <a:t> - Przeprowadzenie kontroli jakości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Eksport</a:t>
            </a:r>
            <a:r>
              <a:rPr lang="pl"/>
              <a:t> - Zapisanie danych do plików CSV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ETL Funcjonalności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Architektura modułowa</a:t>
            </a:r>
            <a:r>
              <a:rPr lang="pl"/>
              <a:t> - klasy procesorów dla różnych typów źródeł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/>
              <a:t>Skalowalność</a:t>
            </a:r>
            <a:r>
              <a:rPr lang="pl"/>
              <a:t> - podejście oparte na konfiguracji do dodawania nowych źródeł danych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model przygotowany na </a:t>
            </a:r>
            <a:r>
              <a:rPr b="1" lang="pl"/>
              <a:t>zbieranie analiz na 6 różnych poziomach granularności</a:t>
            </a:r>
            <a:r>
              <a:rPr lang="pl"/>
              <a:t> (sekcja, dział, grupa, klasa, podklasa, ogółem - Polska)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37" y="-108637"/>
            <a:ext cx="9195075" cy="53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8228750" y="4288950"/>
            <a:ext cx="940800" cy="963300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Przyszłość projektu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50"/>
              <a:t>Dalsza </a:t>
            </a:r>
            <a:r>
              <a:rPr b="1" lang="pl" sz="1150"/>
              <a:t>augmentacja na danych otwartych</a:t>
            </a:r>
            <a:r>
              <a:rPr b="1" lang="pl" sz="1150"/>
              <a:t>:</a:t>
            </a:r>
            <a:endParaRPr b="1" sz="1150"/>
          </a:p>
          <a:p>
            <a:pPr indent="-3016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rating branżowy,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zmienność cen surowców,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koszty paliwa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urodzenia, zgony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dochód vs inflacja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popyt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Ilość </a:t>
            </a:r>
            <a:r>
              <a:rPr lang="pl" sz="1150"/>
              <a:t>małżeństw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mapowanie na województwa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Ogólne dane statystyczne takie jak: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Poziom zadowolenia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Dojrzałość zarządcza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Polityka kadrowa</a:t>
            </a:r>
            <a:endParaRPr sz="1150"/>
          </a:p>
          <a:p>
            <a:pPr indent="-301625" lvl="1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pl" sz="1150"/>
              <a:t>Stabilność zatrudnienia pracowników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150"/>
              <a:t>Kategoryzacja i mapowanie 2D/3D</a:t>
            </a:r>
            <a:r>
              <a:rPr b="1" lang="pl" sz="1150"/>
              <a:t>:</a:t>
            </a:r>
            <a:endParaRPr b="1" sz="1150"/>
          </a:p>
          <a:p>
            <a:pPr indent="-3016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50"/>
              <a:buChar char="-"/>
            </a:pPr>
            <a:r>
              <a:rPr lang="pl" sz="1150"/>
              <a:t>klasyfikacja krowy, gwiazdy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lang="pl" sz="1150"/>
              <a:t>oznaczenie rynków, branż wschodzących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5274000" y="1152475"/>
            <a:ext cx="35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pl" sz="1185"/>
              <a:t>Modelowanie scenariuszowe:</a:t>
            </a:r>
            <a:endParaRPr b="1" sz="1185"/>
          </a:p>
          <a:p>
            <a:pPr indent="-3038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scenariusz bazowy NBP / EBC,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scenariusz pesymistyczny (recesyjny),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scenariusz optymistyczny.</a:t>
            </a:r>
            <a:endParaRPr sz="11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pl" sz="1185"/>
              <a:t>	</a:t>
            </a:r>
            <a:r>
              <a:rPr b="1" lang="pl" sz="1185"/>
              <a:t>Inne źródła (czasami wymagające dostępu):</a:t>
            </a:r>
            <a:endParaRPr b="1" sz="1185"/>
          </a:p>
          <a:p>
            <a:pPr indent="-3038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NBP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85"/>
              <a:t>Hurtownia danych CEiDG</a:t>
            </a:r>
            <a:endParaRPr sz="1185"/>
          </a:p>
          <a:p>
            <a:pPr indent="-3038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lang="pl" sz="1150"/>
              <a:t>pełen dostęp do bazy REGON (średni czas funkcjonowania firm, ilość zmian w zarządzie firmy, wypłaty dla wspólników, dywidendy)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Eurostat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Opinie firm z portali pracy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Dane giełdowe zmapowane po REGON na PKD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Raportowanie ESG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Trendy z Google Trends / Yahoo</a:t>
            </a:r>
            <a:endParaRPr sz="1150"/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pl" sz="1150"/>
              <a:t>Dane o przetargach zmapowane na PKD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18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311700" y="744575"/>
            <a:ext cx="8520600" cy="3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400">
                <a:solidFill>
                  <a:srgbClr val="843C26"/>
                </a:solidFill>
              </a:rPr>
              <a:t>Chlebki&amp;Friend</a:t>
            </a:r>
            <a:endParaRPr sz="34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91">
                <a:solidFill>
                  <a:schemeClr val="dk1"/>
                </a:solidFill>
              </a:rPr>
              <a:t>czyli</a:t>
            </a:r>
            <a:endParaRPr sz="189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Jan Chlebek</a:t>
            </a:r>
            <a:endParaRPr sz="21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Marta Chlebek</a:t>
            </a:r>
            <a:endParaRPr sz="2100">
              <a:solidFill>
                <a:srgbClr val="843C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843C26"/>
                </a:solidFill>
              </a:rPr>
              <a:t>Patryk Hubicki</a:t>
            </a:r>
            <a:endParaRPr sz="2100">
              <a:solidFill>
                <a:srgbClr val="843C26"/>
              </a:solidFill>
            </a:endParaRPr>
          </a:p>
        </p:txBody>
      </p:sp>
      <p:pic>
        <p:nvPicPr>
          <p:cNvPr id="193" name="Google Shape;193;p29" title="bloger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250" y="2891225"/>
            <a:ext cx="1924900" cy="1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 title="flirciarski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77275"/>
            <a:ext cx="1752800" cy="1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6425275" y="1081150"/>
            <a:ext cx="2475300" cy="1247400"/>
          </a:xfrm>
          <a:prstGeom prst="rect">
            <a:avLst/>
          </a:prstGeom>
          <a:solidFill>
            <a:srgbClr val="141831"/>
          </a:solidFill>
          <a:ln cap="flat" cmpd="sng" w="9525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985300" y="1152475"/>
            <a:ext cx="28470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</a:t>
            </a: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Architektura modułowa i s</a:t>
            </a: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kalowalność - podejście oparte na konfiguracji klas procesorów do dodawania nowych źródeł danych</a:t>
            </a:r>
            <a:b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</a:br>
            <a:endParaRPr sz="3307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255"/>
              <a:buFont typeface="Arial"/>
              <a:buNone/>
            </a:pPr>
            <a:r>
              <a:rPr lang="pl" sz="3307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model przygotowany na zbieranie analiz na 6 różnych poziomach granularności (sekcja, dział, grupa, klasa, podklasa, ogółem - Polska)</a:t>
            </a:r>
            <a:endParaRPr sz="3307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-8" y="104470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253568" y="1545278"/>
            <a:ext cx="18501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Średnia ważona</a:t>
            </a:r>
            <a:endParaRPr sz="1000"/>
          </a:p>
        </p:txBody>
      </p:sp>
      <p:sp>
        <p:nvSpPr>
          <p:cNvPr id="75" name="Google Shape;75;p16"/>
          <p:cNvSpPr/>
          <p:nvPr/>
        </p:nvSpPr>
        <p:spPr>
          <a:xfrm>
            <a:off x="2484511" y="104470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3810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Ensemble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714308" y="2298159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Monte Carlo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59768" y="232233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TOPSIS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78" name="Google Shape;78;p16"/>
          <p:cNvCxnSpPr>
            <a:stCxn id="75" idx="2"/>
            <a:endCxn id="76" idx="0"/>
          </p:cNvCxnSpPr>
          <p:nvPr/>
        </p:nvCxnSpPr>
        <p:spPr>
          <a:xfrm flipH="1" rot="-5400000">
            <a:off x="3963061" y="777708"/>
            <a:ext cx="810900" cy="2229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6"/>
          <p:cNvCxnSpPr>
            <a:stCxn id="77" idx="0"/>
            <a:endCxn id="75" idx="2"/>
          </p:cNvCxnSpPr>
          <p:nvPr/>
        </p:nvCxnSpPr>
        <p:spPr>
          <a:xfrm rot="-5400000">
            <a:off x="1723618" y="792334"/>
            <a:ext cx="835200" cy="2224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6"/>
          <p:cNvCxnSpPr>
            <a:stCxn id="81" idx="0"/>
            <a:endCxn id="75" idx="2"/>
          </p:cNvCxnSpPr>
          <p:nvPr/>
        </p:nvCxnSpPr>
        <p:spPr>
          <a:xfrm rot="-5400000">
            <a:off x="2587418" y="2153286"/>
            <a:ext cx="133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6"/>
          <p:cNvSpPr/>
          <p:nvPr/>
        </p:nvSpPr>
        <p:spPr>
          <a:xfrm>
            <a:off x="2484518" y="282003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161935"/>
          </a:solidFill>
          <a:ln cap="flat" cmpd="sng" w="19050">
            <a:solidFill>
              <a:srgbClr val="C33C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VIKOR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99318" y="2820033"/>
            <a:ext cx="1850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bliska idealnego modelu</a:t>
            </a:r>
            <a:endParaRPr sz="10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328818" y="3345308"/>
            <a:ext cx="185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kompromisu między wieloma kryteriami (ważna przy konfliktowych miernikach finansowych)</a:t>
            </a:r>
            <a:endParaRPr sz="10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37843" y="2820033"/>
            <a:ext cx="185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000"/>
              <a:t>Analiza odporności, czyli włożenie kija w szprychy</a:t>
            </a:r>
            <a:endParaRPr sz="1000"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Algorytm</a:t>
            </a: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rankingowy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260000" y="3604994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891200" y="357541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Wykonano kilka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milionów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eksperymentów, z których wynika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920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plików wynikowych,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automatycznie </a:t>
            </a:r>
            <a:r>
              <a:rPr lang="pl" sz="1200">
                <a:solidFill>
                  <a:srgbClr val="E2E4EB"/>
                </a:solidFill>
                <a:latin typeface="Oswald"/>
                <a:ea typeface="Oswald"/>
                <a:cs typeface="Oswald"/>
                <a:sym typeface="Oswald"/>
              </a:rPr>
              <a:t>wczytywanych i demonstrowanych </a:t>
            </a:r>
            <a:r>
              <a:rPr b="1"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na raporcie</a:t>
            </a: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279" y="167825"/>
            <a:ext cx="4568220" cy="127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</a:t>
            </a: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 title="3-AnalizaMeto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325" y="1241675"/>
            <a:ext cx="7865098" cy="39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64125" y="964300"/>
            <a:ext cx="3909600" cy="1064400"/>
          </a:xfrm>
          <a:prstGeom prst="rect">
            <a:avLst/>
          </a:prstGeom>
          <a:solidFill>
            <a:srgbClr val="141831"/>
          </a:solidFill>
          <a:ln cap="flat" cmpd="sng" w="9525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-17825" y="1011450"/>
            <a:ext cx="46977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filtrowanie metod</a:t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 wybór Sekcji/Działów (poziom analizy)</a:t>
            </a:r>
            <a:endParaRPr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 title="4-AnalizaJakosci-TOPSISvsVIKOR.png"/>
          <p:cNvPicPr preferRelativeResize="0"/>
          <p:nvPr/>
        </p:nvPicPr>
        <p:blipFill rotWithShape="1">
          <a:blip r:embed="rId5">
            <a:alphaModFix/>
          </a:blip>
          <a:srcRect b="0" l="9485" r="0" t="5669"/>
          <a:stretch/>
        </p:blipFill>
        <p:spPr>
          <a:xfrm>
            <a:off x="333475" y="984525"/>
            <a:ext cx="5037573" cy="261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title="5-AnalizaJakosci-Korelacje.png"/>
          <p:cNvPicPr preferRelativeResize="0"/>
          <p:nvPr/>
        </p:nvPicPr>
        <p:blipFill rotWithShape="1">
          <a:blip r:embed="rId6">
            <a:alphaModFix/>
          </a:blip>
          <a:srcRect b="0" l="9469" r="0" t="5855"/>
          <a:stretch/>
        </p:blipFill>
        <p:spPr>
          <a:xfrm>
            <a:off x="3467600" y="1993275"/>
            <a:ext cx="5532524" cy="28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7029650" y="46450"/>
            <a:ext cx="1557000" cy="551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8107875" y="0"/>
            <a:ext cx="10362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Przeglądanie wyników</a:t>
            </a:r>
            <a:r>
              <a:rPr lang="pl"/>
              <a:t> 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pl" sz="2355" u="sng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https://www.hacknation.janchlebek.com</a:t>
            </a:r>
            <a:r>
              <a:rPr lang="pl" sz="2355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 title="6-Wynik-Trendy.png"/>
          <p:cNvPicPr preferRelativeResize="0"/>
          <p:nvPr/>
        </p:nvPicPr>
        <p:blipFill rotWithShape="1">
          <a:blip r:embed="rId5">
            <a:alphaModFix/>
          </a:blip>
          <a:srcRect b="0" l="9360" r="459" t="5731"/>
          <a:stretch/>
        </p:blipFill>
        <p:spPr>
          <a:xfrm>
            <a:off x="262250" y="999725"/>
            <a:ext cx="6007450" cy="34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83425"/>
            <a:ext cx="4454599" cy="25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0" y="104245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Przyszłość projektu -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dane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628025" y="1187500"/>
            <a:ext cx="2798100" cy="33699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1259225" y="1157925"/>
            <a:ext cx="3123300" cy="3329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Dalsza augmentacja na danych otwartych: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rating branżowy,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zmienność cen surowców,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koszty paliwa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urodzenia, zgony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dochód vs inflacja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popyt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Ilość małżeństw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mapowanie na województwa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Ogólne dane statystyczne takie jak: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Poziom zadowolenia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Dojrzałość zarządcza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Polityka kadrowa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Stabilność zatrudnienia pracowników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4625595" y="1192610"/>
            <a:ext cx="2798100" cy="33699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4343845" y="1143685"/>
            <a:ext cx="3123300" cy="3329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Inne źródła (czasami wymagające dostępu):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NBP,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Hurtownia danych CEiDG,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pełen dostęp do bazy REGON (średni czas funkcjonowania firm, ilość zmian w zarządzie firmy, wypłaty dla wspólników, dywidendy),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Eurostat,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Opinie firm z portali pracy,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Dane giełdowe zmapowane po REGON na PKD,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Raportowanie ESG,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Trendy z Google Trends / Yahoo,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Dane o przetargach zmapowane na PKD,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Linkedin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6749225" y="0"/>
            <a:ext cx="2394900" cy="51183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0" y="1042450"/>
            <a:ext cx="3803100" cy="24996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1656075" y="3751450"/>
            <a:ext cx="1878000" cy="383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161935"/>
                </a:solidFill>
                <a:latin typeface="Oswald"/>
                <a:ea typeface="Oswald"/>
                <a:cs typeface="Oswald"/>
                <a:sym typeface="Oswald"/>
              </a:rPr>
              <a:t>Przyszłość projektu - </a:t>
            </a:r>
            <a:r>
              <a:rPr b="1" lang="pl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analizy</a:t>
            </a:r>
            <a:endParaRPr sz="2355">
              <a:solidFill>
                <a:srgbClr val="C33C3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628025" y="1883744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38" name="Google Shape;138;p21"/>
          <p:cNvSpPr txBox="1"/>
          <p:nvPr>
            <p:ph idx="4294967295" type="body"/>
          </p:nvPr>
        </p:nvSpPr>
        <p:spPr>
          <a:xfrm>
            <a:off x="1259225" y="185416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l" sz="1200">
                <a:solidFill>
                  <a:srgbClr val="C33C33"/>
                </a:solidFill>
                <a:latin typeface="Oswald"/>
                <a:ea typeface="Oswald"/>
                <a:cs typeface="Oswald"/>
                <a:sym typeface="Oswald"/>
              </a:rPr>
              <a:t>Kategoryzacja i mapowanie 2D/3D: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klasyfikacja macierzy BCG dojnej krowy, gwiazdy, psy, znaki zapytania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oznaczenie rynków, branż wschodzących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4625600" y="1888850"/>
            <a:ext cx="2798100" cy="1344300"/>
          </a:xfrm>
          <a:prstGeom prst="rect">
            <a:avLst/>
          </a:prstGeom>
          <a:solidFill>
            <a:srgbClr val="141831"/>
          </a:solidFill>
          <a:ln cap="flat" cmpd="sng" w="27350">
            <a:solidFill>
              <a:srgbClr val="141831"/>
            </a:solidFill>
            <a:prstDash val="solid"/>
            <a:round/>
            <a:headEnd len="sm" w="sm" type="none"/>
            <a:tailEnd len="sm" w="sm" type="none"/>
          </a:ln>
          <a:effectLst>
            <a:outerShdw blurRad="164172" rotWithShape="0" algn="bl" dir="5400000" dist="54724">
              <a:srgbClr val="000000">
                <a:alpha val="50000"/>
              </a:srgbClr>
            </a:outerShdw>
          </a:effectLst>
        </p:spPr>
        <p:txBody>
          <a:bodyPr anchorCtr="0" anchor="ctr" bIns="262600" lIns="262600" spcFirstLastPara="1" rIns="262600" wrap="square" tIns="262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21"/>
          </a:p>
        </p:txBody>
      </p:sp>
      <p:sp>
        <p:nvSpPr>
          <p:cNvPr id="140" name="Google Shape;140;p21"/>
          <p:cNvSpPr txBox="1"/>
          <p:nvPr>
            <p:ph idx="4294967295" type="body"/>
          </p:nvPr>
        </p:nvSpPr>
        <p:spPr>
          <a:xfrm>
            <a:off x="4343850" y="1839919"/>
            <a:ext cx="3123300" cy="1286400"/>
          </a:xfrm>
          <a:prstGeom prst="rect">
            <a:avLst/>
          </a:prstGeom>
        </p:spPr>
        <p:txBody>
          <a:bodyPr anchorCtr="0" anchor="t" bIns="262600" lIns="262600" spcFirstLastPara="1" rIns="262600" wrap="square" tIns="262600">
            <a:noAutofit/>
          </a:bodyPr>
          <a:lstStyle/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C33C33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Modelowanie scenariuszowe:</a:t>
            </a:r>
            <a:endParaRPr sz="1175">
              <a:solidFill>
                <a:srgbClr val="C33C33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scenariusz bazowy NBP / EBC,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scenariusz pesymistyczny (recesyjny),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175">
                <a:solidFill>
                  <a:srgbClr val="E2E4EB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scenariusz optymistyczny</a:t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3989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75">
              <a:solidFill>
                <a:srgbClr val="E2E4E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